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sldIdLst>
    <p:sldId id="256" r:id="rId2"/>
    <p:sldId id="258" r:id="rId3"/>
    <p:sldId id="260" r:id="rId4"/>
    <p:sldId id="259" r:id="rId5"/>
    <p:sldId id="308" r:id="rId6"/>
    <p:sldId id="296" r:id="rId7"/>
    <p:sldId id="297" r:id="rId8"/>
    <p:sldId id="300" r:id="rId9"/>
    <p:sldId id="303" r:id="rId10"/>
    <p:sldId id="299" r:id="rId11"/>
    <p:sldId id="302" r:id="rId12"/>
    <p:sldId id="261" r:id="rId13"/>
    <p:sldId id="270" r:id="rId14"/>
    <p:sldId id="305" r:id="rId15"/>
    <p:sldId id="304" r:id="rId16"/>
    <p:sldId id="306" r:id="rId17"/>
    <p:sldId id="307" r:id="rId18"/>
  </p:sldIdLst>
  <p:sldSz cx="9144000" cy="5143500" type="screen16x9"/>
  <p:notesSz cx="6858000" cy="9144000"/>
  <p:embeddedFontLst>
    <p:embeddedFont>
      <p:font typeface="Anaheim" panose="02020500000000000000" charset="0"/>
      <p:regular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Gilda Display" panose="02020500000000000000" charset="0"/>
      <p:regular r:id="rId25"/>
    </p:embeddedFont>
    <p:embeddedFont>
      <p:font typeface="Nunito Light" pitchFamily="2" charset="0"/>
      <p:regular r:id="rId26"/>
      <p:italic r:id="rId27"/>
    </p:embeddedFont>
    <p:embeddedFont>
      <p:font typeface="Playfair Display Medium" panose="02020500000000000000" charset="0"/>
      <p:regular r:id="rId28"/>
      <p:bold r:id="rId29"/>
      <p:italic r:id="rId30"/>
      <p:boldItalic r:id="rId31"/>
    </p:embeddedFont>
    <p:embeddedFont>
      <p:font typeface="微軟正黑體" panose="020B0604030504040204" pitchFamily="34" charset="-12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江岱樺" initials="江岱樺" lastIdx="1" clrIdx="0">
    <p:extLst>
      <p:ext uri="{19B8F6BF-5375-455C-9EA6-DF929625EA0E}">
        <p15:presenceInfo xmlns:p15="http://schemas.microsoft.com/office/powerpoint/2012/main" userId="江岱樺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6813E0-E3C8-4032-8B3F-B42E1965E38A}">
  <a:tblStyle styleId="{0D6813E0-E3C8-4032-8B3F-B42E1965E3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A4AFB2-A462-482C-8F6F-E3B84B53B1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68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539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342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367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602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20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46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20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71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97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903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06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3075" y="1101588"/>
            <a:ext cx="4843500" cy="21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6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6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6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6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6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6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6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6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43000" y="3366213"/>
            <a:ext cx="4843500" cy="50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54425" y="-151825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5746850" y="537450"/>
            <a:ext cx="2684100" cy="40686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1564500" y="-6490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21500" y="42951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7945075" y="-1871600"/>
            <a:ext cx="2292900" cy="262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2709250" y="471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 rot="10800000">
            <a:off x="-1467475" y="-836450"/>
            <a:ext cx="2352600" cy="27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7645200" y="3025550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5687100" y="-4946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-788100" y="3671250"/>
            <a:ext cx="2352600" cy="27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8022250" y="-92025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1564500" y="-6490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264500" y="1938350"/>
            <a:ext cx="2966100" cy="132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270774" y="981100"/>
            <a:ext cx="1184100" cy="62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264492" y="3504663"/>
            <a:ext cx="2976600" cy="57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5737975" y="539550"/>
            <a:ext cx="26928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1564500" y="-146350"/>
            <a:ext cx="2496000" cy="5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740500" y="44279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239925" y="2504576"/>
            <a:ext cx="2505600" cy="160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925175" y="2504576"/>
            <a:ext cx="2505600" cy="160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925175" y="1930916"/>
            <a:ext cx="2505600" cy="55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239925" y="1930916"/>
            <a:ext cx="2505600" cy="55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1564500" y="-6490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11975" y="1313788"/>
            <a:ext cx="4077900" cy="6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11975" y="2138013"/>
            <a:ext cx="4077900" cy="169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98675" y="2375148"/>
            <a:ext cx="21144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798676" y="1890648"/>
            <a:ext cx="2114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3400076" y="2375148"/>
            <a:ext cx="21144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5954218" y="2375148"/>
            <a:ext cx="21144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3400055" y="1890648"/>
            <a:ext cx="2114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5954218" y="1890648"/>
            <a:ext cx="2114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798675" y="3705636"/>
            <a:ext cx="21144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798676" y="3221136"/>
            <a:ext cx="2114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3400076" y="3705636"/>
            <a:ext cx="21144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5954218" y="3705636"/>
            <a:ext cx="21144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24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3400055" y="3221136"/>
            <a:ext cx="2114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5954218" y="3221136"/>
            <a:ext cx="2114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2209725" y="460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6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SA204546_&#27169;&#25836;&#22120;&#24433;&#29255;.mp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SA204546_demo&#24433;&#29255;.mp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b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ctrTitle"/>
          </p:nvPr>
        </p:nvSpPr>
        <p:spPr>
          <a:xfrm>
            <a:off x="843075" y="1101588"/>
            <a:ext cx="4843500" cy="21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基於車流模式分析之智慧型紅綠燈</a:t>
            </a:r>
            <a:endParaRPr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1"/>
          </p:nvPr>
        </p:nvSpPr>
        <p:spPr>
          <a:xfrm>
            <a:off x="843000" y="3366213"/>
            <a:ext cx="4843500" cy="870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隊伍名稱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  </a:t>
            </a:r>
            <a:r>
              <a:rPr lang="en-US" altLang="zh-TW" sz="1600" dirty="0" err="1">
                <a:solidFill>
                  <a:schemeClr val="tx1"/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semaforoj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 </a:t>
            </a:r>
          </a:p>
          <a:p>
            <a:pPr algn="l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隊伍成員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 江岱樺、楊子誼、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鄭承斌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-721500" y="42951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30"/>
          <p:cNvCxnSpPr/>
          <p:nvPr/>
        </p:nvCxnSpPr>
        <p:spPr>
          <a:xfrm>
            <a:off x="713225" y="1016938"/>
            <a:ext cx="0" cy="281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圖片 12" descr="一張含有 圖表 的圖片&#10;&#10;自動產生的描述">
            <a:extLst>
              <a:ext uri="{FF2B5EF4-FFF2-40B4-BE49-F238E27FC236}">
                <a16:creationId xmlns:a16="http://schemas.microsoft.com/office/drawing/2014/main" id="{CB4349E7-2942-EAA3-2B34-B092C2D2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65" y="610186"/>
            <a:ext cx="3626603" cy="3626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7151325" y="2078300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811974" y="805912"/>
            <a:ext cx="4077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道路資訊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811974" y="1592448"/>
            <a:ext cx="4620181" cy="2847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中正東路八勢路口</a:t>
            </a:r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道路寬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每線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2.7m</a:t>
            </a:r>
          </a:p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限速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50km/h</a:t>
            </a:r>
          </a:p>
          <a:p>
            <a:pPr algn="just"/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000" b="1" dirty="0">
                <a:latin typeface="Gilda Display" panose="02020500000000000000" charset="0"/>
                <a:ea typeface="微軟正黑體" panose="020B0604030504040204" pitchFamily="34" charset="-120"/>
              </a:rPr>
              <a:t>原始紅綠燈設置</a:t>
            </a:r>
            <a:r>
              <a:rPr lang="en-US" altLang="zh-TW" sz="2000" b="1" dirty="0">
                <a:latin typeface="Gilda Display" panose="02020500000000000000" charset="0"/>
                <a:ea typeface="微軟正黑體" panose="020B0604030504040204" pitchFamily="34" charset="-120"/>
              </a:rPr>
              <a:t>:</a:t>
            </a:r>
          </a:p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綠燈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117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秒</a:t>
            </a:r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黃燈皆為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3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秒</a:t>
            </a:r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兩路口紅燈各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42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秒</a:t>
            </a:r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723575" y="805912"/>
            <a:ext cx="0" cy="36343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1564500" y="-6490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-778450" y="460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667EC7-5859-707A-E363-1F50D6132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36" y="926686"/>
            <a:ext cx="5403409" cy="34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7151325" y="2078300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811974" y="805912"/>
            <a:ext cx="4077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模擬器畫面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811974" y="1592448"/>
            <a:ext cx="7417623" cy="2847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just">
              <a:buNone/>
            </a:pP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圖片為影片連結</a:t>
            </a:r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723575" y="805912"/>
            <a:ext cx="0" cy="36343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1564500" y="-6490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-778450" y="460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hlinkClick r:id="rId3" action="ppaction://hlinkfile"/>
            <a:extLst>
              <a:ext uri="{FF2B5EF4-FFF2-40B4-BE49-F238E27FC236}">
                <a16:creationId xmlns:a16="http://schemas.microsoft.com/office/drawing/2014/main" id="{C985C870-3763-22EC-B80B-C31EB5ADB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74" y="2078300"/>
            <a:ext cx="7417622" cy="16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441CD0F-65FE-FFB7-D27A-55C772608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2035524"/>
            <a:ext cx="4116435" cy="2315495"/>
          </a:xfrm>
          <a:prstGeom prst="rect">
            <a:avLst/>
          </a:prstGeom>
        </p:spPr>
      </p:pic>
      <p:sp>
        <p:nvSpPr>
          <p:cNvPr id="235" name="Google Shape;235;p35"/>
          <p:cNvSpPr txBox="1">
            <a:spLocks noGrp="1"/>
          </p:cNvSpPr>
          <p:nvPr>
            <p:ph type="subTitle" idx="4"/>
          </p:nvPr>
        </p:nvSpPr>
        <p:spPr>
          <a:xfrm>
            <a:off x="4914829" y="14766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每回合等待時間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訓練成果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9" name="Google Shape;239;p35"/>
          <p:cNvSpPr txBox="1">
            <a:spLocks noGrp="1"/>
          </p:cNvSpPr>
          <p:nvPr>
            <p:ph type="subTitle" idx="3"/>
          </p:nvPr>
        </p:nvSpPr>
        <p:spPr>
          <a:xfrm>
            <a:off x="809739" y="150164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每回合懲罰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0" name="Google Shape;240;p35"/>
          <p:cNvCxnSpPr>
            <a:cxnSpLocks/>
          </p:cNvCxnSpPr>
          <p:nvPr/>
        </p:nvCxnSpPr>
        <p:spPr>
          <a:xfrm>
            <a:off x="690819" y="1489545"/>
            <a:ext cx="975" cy="263823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5"/>
          <p:cNvCxnSpPr>
            <a:cxnSpLocks/>
          </p:cNvCxnSpPr>
          <p:nvPr/>
        </p:nvCxnSpPr>
        <p:spPr>
          <a:xfrm>
            <a:off x="4867413" y="1489545"/>
            <a:ext cx="0" cy="26280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35"/>
          <p:cNvSpPr/>
          <p:nvPr/>
        </p:nvSpPr>
        <p:spPr>
          <a:xfrm>
            <a:off x="7803150" y="1889725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5"/>
          <p:cNvSpPr/>
          <p:nvPr/>
        </p:nvSpPr>
        <p:spPr>
          <a:xfrm>
            <a:off x="-691700" y="460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9CF7C6-477B-03C8-816B-35A8F2C3E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29" y="2035525"/>
            <a:ext cx="4116435" cy="2315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訓練成果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9">
            <a:extLst>
              <a:ext uri="{FF2B5EF4-FFF2-40B4-BE49-F238E27FC236}">
                <a16:creationId xmlns:a16="http://schemas.microsoft.com/office/drawing/2014/main" id="{72EA0DC2-709F-43E5-455B-4260027360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979391"/>
              </p:ext>
            </p:extLst>
          </p:nvPr>
        </p:nvGraphicFramePr>
        <p:xfrm>
          <a:off x="1620645" y="1103894"/>
          <a:ext cx="5902710" cy="3691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353">
                  <a:extLst>
                    <a:ext uri="{9D8B030D-6E8A-4147-A177-3AD203B41FA5}">
                      <a16:colId xmlns:a16="http://schemas.microsoft.com/office/drawing/2014/main" val="798056526"/>
                    </a:ext>
                  </a:extLst>
                </a:gridCol>
                <a:gridCol w="2065391">
                  <a:extLst>
                    <a:ext uri="{9D8B030D-6E8A-4147-A177-3AD203B41FA5}">
                      <a16:colId xmlns:a16="http://schemas.microsoft.com/office/drawing/2014/main" val="1619458803"/>
                    </a:ext>
                  </a:extLst>
                </a:gridCol>
                <a:gridCol w="2429966">
                  <a:extLst>
                    <a:ext uri="{9D8B030D-6E8A-4147-A177-3AD203B41FA5}">
                      <a16:colId xmlns:a16="http://schemas.microsoft.com/office/drawing/2014/main" val="104115143"/>
                    </a:ext>
                  </a:extLst>
                </a:gridCol>
              </a:tblGrid>
              <a:tr h="369113">
                <a:tc>
                  <a:txBody>
                    <a:bodyPr/>
                    <a:lstStyle/>
                    <a:p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</a:pPr>
                      <a:r>
                        <a:rPr lang="zh-TW" altLang="en-US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平均等待時間</a:t>
                      </a:r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轉彎方向</a:t>
                      </a:r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725"/>
                  </a:ext>
                </a:extLst>
              </a:tr>
              <a:tr h="3691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車流量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原始設置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模型結果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137934"/>
                  </a:ext>
                </a:extLst>
              </a:tr>
              <a:tr h="3691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1000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73.622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37.700</a:t>
                      </a:r>
                      <a:endParaRPr lang="zh-TW" altLang="en-US" sz="1600" b="1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29141"/>
                  </a:ext>
                </a:extLst>
              </a:tr>
              <a:tr h="3691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2000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77.783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36.497</a:t>
                      </a:r>
                      <a:endParaRPr lang="zh-TW" altLang="en-US" sz="1600" b="1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7508741"/>
                  </a:ext>
                </a:extLst>
              </a:tr>
              <a:tr h="3691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3000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79.443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37.889</a:t>
                      </a:r>
                      <a:endParaRPr lang="zh-TW" altLang="en-US" sz="1600" b="1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275793"/>
                  </a:ext>
                </a:extLst>
              </a:tr>
              <a:tr h="369113">
                <a:tc>
                  <a:txBody>
                    <a:bodyPr/>
                    <a:lstStyle/>
                    <a:p>
                      <a:pPr algn="ctr"/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平均等待時間</a:t>
                      </a:r>
                      <a:r>
                        <a:rPr lang="en-US" altLang="zh-TW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主要方向</a:t>
                      </a:r>
                      <a:r>
                        <a:rPr lang="en-US" altLang="zh-TW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600" b="1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419459"/>
                  </a:ext>
                </a:extLst>
              </a:tr>
              <a:tr h="3691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車流量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原始設置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模型結果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884084"/>
                  </a:ext>
                </a:extLst>
              </a:tr>
              <a:tr h="3691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1000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27.034</a:t>
                      </a:r>
                      <a:endParaRPr lang="zh-TW" altLang="en-US" sz="1600" b="1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36.205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15345"/>
                  </a:ext>
                </a:extLst>
              </a:tr>
              <a:tr h="3691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2000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33.345</a:t>
                      </a:r>
                      <a:endParaRPr lang="zh-TW" altLang="en-US" sz="1600" b="1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37.974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385585"/>
                  </a:ext>
                </a:extLst>
              </a:tr>
              <a:tr h="36911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3000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33.114</a:t>
                      </a:r>
                      <a:endParaRPr lang="zh-TW" altLang="en-US" sz="1600" b="1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aseline="0" dirty="0">
                          <a:solidFill>
                            <a:schemeClr val="tx1"/>
                          </a:solidFill>
                          <a:latin typeface="Gilda Display" panose="02020500000000000000" charset="0"/>
                          <a:ea typeface="微軟正黑體" panose="020B0604030504040204" pitchFamily="34" charset="-120"/>
                        </a:rPr>
                        <a:t>37.019</a:t>
                      </a:r>
                      <a:endParaRPr lang="zh-TW" altLang="en-US" sz="1600" baseline="0" dirty="0">
                        <a:solidFill>
                          <a:schemeClr val="tx1"/>
                        </a:solidFill>
                        <a:latin typeface="Gilda Display" panose="02020500000000000000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78877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7151325" y="2078300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811974" y="805912"/>
            <a:ext cx="4077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da Display" panose="02020500000000000000" charset="0"/>
                <a:ea typeface="微軟正黑體" panose="020B0604030504040204" pitchFamily="34" charset="-120"/>
              </a:rPr>
              <a:t>Demo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811974" y="1592448"/>
            <a:ext cx="7417623" cy="2847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just">
              <a:buNone/>
            </a:pP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圖片為連結</a:t>
            </a:r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723575" y="805912"/>
            <a:ext cx="0" cy="36343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1564500" y="-6490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-778450" y="460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 descr="一張含有 文字, 場景, 路, 道路 的圖片&#10;&#10;自動產生的描述">
            <a:hlinkClick r:id="rId3" action="ppaction://hlinkfile"/>
            <a:extLst>
              <a:ext uri="{FF2B5EF4-FFF2-40B4-BE49-F238E27FC236}">
                <a16:creationId xmlns:a16="http://schemas.microsoft.com/office/drawing/2014/main" id="{4D9ADD56-19E4-89D6-94B3-A6AE36652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19" y="1522607"/>
            <a:ext cx="4668252" cy="291765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0B02C0D-3E43-08C9-7AE6-E432F9B9EC83}"/>
              </a:ext>
            </a:extLst>
          </p:cNvPr>
          <p:cNvSpPr txBox="1"/>
          <p:nvPr/>
        </p:nvSpPr>
        <p:spPr>
          <a:xfrm>
            <a:off x="5915560" y="1940655"/>
            <a:ext cx="492443" cy="20815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圖片為影片連結</a:t>
            </a:r>
          </a:p>
        </p:txBody>
      </p:sp>
    </p:spTree>
    <p:extLst>
      <p:ext uri="{BB962C8B-B14F-4D97-AF65-F5344CB8AC3E}">
        <p14:creationId xmlns:p14="http://schemas.microsoft.com/office/powerpoint/2010/main" val="337854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7354425" y="-151825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264500" y="1938350"/>
            <a:ext cx="2966100" cy="13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1270774" y="981100"/>
            <a:ext cx="11841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1"/>
          </p:nvPr>
        </p:nvSpPr>
        <p:spPr>
          <a:xfrm>
            <a:off x="1264492" y="3504663"/>
            <a:ext cx="2976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0" name="Google Shape;230;p34"/>
          <p:cNvCxnSpPr/>
          <p:nvPr/>
        </p:nvCxnSpPr>
        <p:spPr>
          <a:xfrm>
            <a:off x="1100850" y="967938"/>
            <a:ext cx="0" cy="302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793705A2-B3E7-D571-D90B-C562E3C2E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487" y="951494"/>
            <a:ext cx="3055388" cy="30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7151325" y="2078300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811974" y="805912"/>
            <a:ext cx="4077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811974" y="1592448"/>
            <a:ext cx="7417623" cy="2847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引進人工智慧控制紅綠燈。</a:t>
            </a:r>
          </a:p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人工智慧模型可以判斷車流。</a:t>
            </a:r>
          </a:p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人工智慧模型根據車流判斷維持綠燈或進入紅燈。</a:t>
            </a:r>
          </a:p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減少汽機車等待時間。</a:t>
            </a:r>
          </a:p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以車流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1000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為例，根據模擬結果顯示，雖然其中一個方向的等待時間從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27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秒增加至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36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秒，增加了幾秒，但另一個方向的等待時間從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73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秒減少至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37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秒，減少近一半。</a:t>
            </a:r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000">
                <a:latin typeface="Gilda Display" panose="02020500000000000000" charset="0"/>
                <a:ea typeface="微軟正黑體" panose="020B0604030504040204" pitchFamily="34" charset="-120"/>
              </a:rPr>
              <a:t>減少駕駛的交通時間。</a:t>
            </a:r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減少因怠速而產生的空氣污染。</a:t>
            </a:r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723575" y="805912"/>
            <a:ext cx="0" cy="36343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1564500" y="-6490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-778450" y="460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7151325" y="2078300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723575" y="805912"/>
            <a:ext cx="0" cy="36343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1564500" y="-6490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-778450" y="460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75;p49">
            <a:extLst>
              <a:ext uri="{FF2B5EF4-FFF2-40B4-BE49-F238E27FC236}">
                <a16:creationId xmlns:a16="http://schemas.microsoft.com/office/drawing/2014/main" id="{FAFA85BF-39E9-6F71-0E14-73E055504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384" y="2052745"/>
            <a:ext cx="4078287" cy="114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7200"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E66EDB-A17B-B712-06D9-BF0DCEF4E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671" y="672367"/>
            <a:ext cx="390144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0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2"/>
          </p:nvPr>
        </p:nvSpPr>
        <p:spPr>
          <a:xfrm>
            <a:off x="720001" y="2210316"/>
            <a:ext cx="2114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5"/>
          </p:nvPr>
        </p:nvSpPr>
        <p:spPr>
          <a:xfrm>
            <a:off x="2421849" y="2220278"/>
            <a:ext cx="2114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3" name="Google Shape;193;p32"/>
          <p:cNvSpPr txBox="1">
            <a:spLocks noGrp="1"/>
          </p:cNvSpPr>
          <p:nvPr>
            <p:ph type="title" idx="6"/>
          </p:nvPr>
        </p:nvSpPr>
        <p:spPr>
          <a:xfrm>
            <a:off x="4536112" y="2210313"/>
            <a:ext cx="2114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720000" y="2694816"/>
            <a:ext cx="1480128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5" name="Google Shape;195;p32"/>
          <p:cNvSpPr txBox="1">
            <a:spLocks noGrp="1"/>
          </p:cNvSpPr>
          <p:nvPr>
            <p:ph type="subTitle" idx="3"/>
          </p:nvPr>
        </p:nvSpPr>
        <p:spPr>
          <a:xfrm>
            <a:off x="2421870" y="2704778"/>
            <a:ext cx="1480131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4"/>
          </p:nvPr>
        </p:nvSpPr>
        <p:spPr>
          <a:xfrm>
            <a:off x="4536112" y="2694813"/>
            <a:ext cx="1480128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訓練成果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7"/>
          </p:nvPr>
        </p:nvSpPr>
        <p:spPr>
          <a:xfrm>
            <a:off x="6574680" y="2704778"/>
            <a:ext cx="21144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title" idx="8"/>
          </p:nvPr>
        </p:nvSpPr>
        <p:spPr>
          <a:xfrm>
            <a:off x="6574681" y="2220278"/>
            <a:ext cx="2114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3" name="Google Shape;203;p32"/>
          <p:cNvCxnSpPr/>
          <p:nvPr/>
        </p:nvCxnSpPr>
        <p:spPr>
          <a:xfrm>
            <a:off x="6505620" y="2228468"/>
            <a:ext cx="0" cy="85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2"/>
          <p:cNvCxnSpPr/>
          <p:nvPr/>
        </p:nvCxnSpPr>
        <p:spPr>
          <a:xfrm>
            <a:off x="650940" y="2210319"/>
            <a:ext cx="0" cy="85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32"/>
          <p:cNvCxnSpPr/>
          <p:nvPr/>
        </p:nvCxnSpPr>
        <p:spPr>
          <a:xfrm>
            <a:off x="2349334" y="2220281"/>
            <a:ext cx="0" cy="85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2"/>
          <p:cNvCxnSpPr/>
          <p:nvPr/>
        </p:nvCxnSpPr>
        <p:spPr>
          <a:xfrm>
            <a:off x="4463734" y="2210316"/>
            <a:ext cx="0" cy="85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2"/>
          <p:cNvSpPr/>
          <p:nvPr/>
        </p:nvSpPr>
        <p:spPr>
          <a:xfrm>
            <a:off x="7712250" y="-1791375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7354425" y="-151825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264500" y="1938350"/>
            <a:ext cx="2966100" cy="13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1270774" y="981100"/>
            <a:ext cx="11841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1"/>
          </p:nvPr>
        </p:nvSpPr>
        <p:spPr>
          <a:xfrm>
            <a:off x="1264492" y="3504663"/>
            <a:ext cx="2976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0" name="Google Shape;230;p34"/>
          <p:cNvCxnSpPr/>
          <p:nvPr/>
        </p:nvCxnSpPr>
        <p:spPr>
          <a:xfrm>
            <a:off x="1100850" y="967938"/>
            <a:ext cx="0" cy="302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951E249A-0923-8A33-D171-3BF1DCBDD67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8017" r="8017"/>
          <a:stretch>
            <a:fillRect/>
          </a:stretch>
        </p:blipFill>
        <p:spPr>
          <a:xfrm>
            <a:off x="5808075" y="539550"/>
            <a:ext cx="2692800" cy="40644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7151325" y="2078300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811974" y="805912"/>
            <a:ext cx="4077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811974" y="1592448"/>
            <a:ext cx="4620181" cy="2847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SzPts val="11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有時候開車或騎車到一個路口的時候，左右方向車輛極少甚至是沒有，卻還是要等很久的紅燈。</a:t>
            </a:r>
          </a:p>
          <a:p>
            <a:pPr marL="171450" indent="-171450" algn="just">
              <a:buSzPts val="11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交通壅塞時，車速很慢，讓人等得不耐煩。</a:t>
            </a:r>
          </a:p>
          <a:p>
            <a:pPr marL="171450" indent="-171450" algn="just">
              <a:buSzPts val="11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夏天時，天氣太熱，有些機車騎士刻意躲到陰涼處可能引發車禍。</a:t>
            </a:r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723575" y="805912"/>
            <a:ext cx="0" cy="36343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1564500" y="-6490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-778450" y="460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圖片 11" descr="一張含有 文字, 戶外, 道路, 街道 的圖片&#10;&#10;自動產生的描述">
            <a:extLst>
              <a:ext uri="{FF2B5EF4-FFF2-40B4-BE49-F238E27FC236}">
                <a16:creationId xmlns:a16="http://schemas.microsoft.com/office/drawing/2014/main" id="{B7386494-446D-6954-5A35-0A694B79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25" y="802102"/>
            <a:ext cx="2515250" cy="3801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7151325" y="2078300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811974" y="805912"/>
            <a:ext cx="40779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我們如何解決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811974" y="1592448"/>
            <a:ext cx="4620181" cy="2847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SzPts val="1100"/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 algn="just">
              <a:buSzPts val="11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透過引入人工智慧來控制紅綠燈，減少人們不必要的等待。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buSzPts val="1100"/>
              <a:buNone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 algn="just">
              <a:buSzPts val="1100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物件偵測技術及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Deep-Q-Learning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強化學習技術</a:t>
            </a:r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723575" y="805912"/>
            <a:ext cx="0" cy="36343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1564500" y="-6490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-778450" y="460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圖片 4" descr="一張含有 文字, 電子產品, 電路 的圖片&#10;&#10;自動產生的描述">
            <a:extLst>
              <a:ext uri="{FF2B5EF4-FFF2-40B4-BE49-F238E27FC236}">
                <a16:creationId xmlns:a16="http://schemas.microsoft.com/office/drawing/2014/main" id="{3807B376-66C4-035A-3D9C-30229B78B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95" y="839273"/>
            <a:ext cx="2304860" cy="35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8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7354425" y="-151825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264500" y="1938350"/>
            <a:ext cx="2966100" cy="13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1270774" y="981100"/>
            <a:ext cx="11841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1"/>
          </p:nvPr>
        </p:nvSpPr>
        <p:spPr>
          <a:xfrm>
            <a:off x="1264492" y="3504663"/>
            <a:ext cx="2976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0" name="Google Shape;230;p34"/>
          <p:cNvCxnSpPr/>
          <p:nvPr/>
        </p:nvCxnSpPr>
        <p:spPr>
          <a:xfrm>
            <a:off x="1100850" y="967938"/>
            <a:ext cx="0" cy="302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版面配置區 3" descr="一張含有 文字, 時鐘 的圖片&#10;&#10;自動產生的描述">
            <a:extLst>
              <a:ext uri="{FF2B5EF4-FFF2-40B4-BE49-F238E27FC236}">
                <a16:creationId xmlns:a16="http://schemas.microsoft.com/office/drawing/2014/main" id="{AB202823-B4A2-E85D-B64E-4ABEECCB6FC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1358" b="11358"/>
          <a:stretch>
            <a:fillRect/>
          </a:stretch>
        </p:blipFill>
        <p:spPr>
          <a:xfrm>
            <a:off x="4971862" y="447188"/>
            <a:ext cx="3529013" cy="4064000"/>
          </a:xfrm>
        </p:spPr>
      </p:pic>
    </p:spTree>
    <p:extLst>
      <p:ext uri="{BB962C8B-B14F-4D97-AF65-F5344CB8AC3E}">
        <p14:creationId xmlns:p14="http://schemas.microsoft.com/office/powerpoint/2010/main" val="29377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7151325" y="2078300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1564500" y="-64905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-778450" y="460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圖片 10" descr="一張含有 圖表, 圖解 的圖片&#10;&#10;自動產生的描述">
            <a:extLst>
              <a:ext uri="{FF2B5EF4-FFF2-40B4-BE49-F238E27FC236}">
                <a16:creationId xmlns:a16="http://schemas.microsoft.com/office/drawing/2014/main" id="{4B22C5AE-4048-8617-7BF5-CA9544A5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5" y="337026"/>
            <a:ext cx="9011569" cy="44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3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subTitle" idx="4"/>
          </p:nvPr>
        </p:nvSpPr>
        <p:spPr>
          <a:xfrm>
            <a:off x="4239924" y="1257300"/>
            <a:ext cx="3563225" cy="891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en-US" dirty="0">
                <a:ea typeface="微軟正黑體" panose="020B0604030504040204" pitchFamily="34" charset="-120"/>
              </a:rPr>
              <a:t>強化學習</a:t>
            </a:r>
            <a:endParaRPr lang="en-US" altLang="zh-TW" dirty="0">
              <a:ea typeface="微軟正黑體" panose="020B0604030504040204" pitchFamily="34" charset="-120"/>
            </a:endParaRPr>
          </a:p>
          <a:p>
            <a:pPr marL="0" indent="0"/>
            <a:r>
              <a:rPr lang="en-US" dirty="0">
                <a:ea typeface="微軟正黑體" panose="020B0604030504040204" pitchFamily="34" charset="-120"/>
              </a:rPr>
              <a:t>Deep-Q-Learning</a:t>
            </a:r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8" name="Google Shape;238;p35"/>
          <p:cNvSpPr txBox="1">
            <a:spLocks noGrp="1"/>
          </p:cNvSpPr>
          <p:nvPr>
            <p:ph type="subTitle" idx="2"/>
          </p:nvPr>
        </p:nvSpPr>
        <p:spPr>
          <a:xfrm>
            <a:off x="925174" y="2148840"/>
            <a:ext cx="2976263" cy="2179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-1778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Gilda Display" panose="02020500000000000000" charset="0"/>
                <a:ea typeface="微軟正黑體" panose="020B0604030504040204" pitchFamily="34" charset="-120"/>
              </a:rPr>
              <a:t>輸入</a:t>
            </a:r>
            <a:r>
              <a:rPr lang="en-US" altLang="zh-TW" sz="2000" b="1" dirty="0">
                <a:latin typeface="Gilda Display" panose="02020500000000000000" charset="0"/>
                <a:ea typeface="微軟正黑體" panose="020B0604030504040204" pitchFamily="34" charset="-120"/>
              </a:rPr>
              <a:t>:  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監視器畫面</a:t>
            </a:r>
          </a:p>
          <a:p>
            <a:pPr marL="177800" lvl="0" indent="-1778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Gilda Display" panose="02020500000000000000" charset="0"/>
                <a:ea typeface="微軟正黑體" panose="020B0604030504040204" pitchFamily="34" charset="-120"/>
              </a:rPr>
              <a:t>輸出</a:t>
            </a:r>
            <a:r>
              <a:rPr lang="en-US" altLang="zh-TW" sz="2000" b="1" dirty="0">
                <a:latin typeface="Gilda Display" panose="02020500000000000000" charset="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汽車、機車、卡車及公車在畫面中的位置</a:t>
            </a:r>
          </a:p>
          <a:p>
            <a:pPr marL="177800" lvl="0" indent="-1778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訓練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1500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張圖</a:t>
            </a:r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  <a:p>
            <a:pPr marL="177800" lvl="0" indent="-1778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測試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300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張圖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+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影片</a:t>
            </a:r>
            <a:endParaRPr lang="en-US" altLang="zh-TW" sz="2000" dirty="0">
              <a:latin typeface="Gilda Display" panose="02020500000000000000" charset="0"/>
              <a:ea typeface="微軟正黑體" panose="020B0604030504040204" pitchFamily="34" charset="-120"/>
            </a:endParaRPr>
          </a:p>
          <a:p>
            <a:pPr marL="177800" lvl="0" indent="-1778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訓練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300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回</a:t>
            </a:r>
          </a:p>
        </p:txBody>
      </p:sp>
      <p:sp>
        <p:nvSpPr>
          <p:cNvPr id="239" name="Google Shape;239;p35"/>
          <p:cNvSpPr txBox="1">
            <a:spLocks noGrp="1"/>
          </p:cNvSpPr>
          <p:nvPr>
            <p:ph type="subTitle" idx="3"/>
          </p:nvPr>
        </p:nvSpPr>
        <p:spPr>
          <a:xfrm>
            <a:off x="904590" y="1257300"/>
            <a:ext cx="2778145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a typeface="微軟正黑體" panose="020B0604030504040204" pitchFamily="34" charset="-120"/>
              </a:rPr>
              <a:t>YOLOv7</a:t>
            </a:r>
            <a:r>
              <a:rPr lang="zh-TW" altLang="en-US" dirty="0">
                <a:ea typeface="微軟正黑體" panose="020B0604030504040204" pitchFamily="34" charset="-120"/>
              </a:rPr>
              <a:t>物件偵測</a:t>
            </a:r>
          </a:p>
        </p:txBody>
      </p:sp>
      <p:cxnSp>
        <p:nvCxnSpPr>
          <p:cNvPr id="240" name="Google Shape;240;p35"/>
          <p:cNvCxnSpPr>
            <a:cxnSpLocks/>
          </p:cNvCxnSpPr>
          <p:nvPr/>
        </p:nvCxnSpPr>
        <p:spPr>
          <a:xfrm>
            <a:off x="720975" y="1257300"/>
            <a:ext cx="0" cy="30708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35"/>
          <p:cNvSpPr/>
          <p:nvPr/>
        </p:nvSpPr>
        <p:spPr>
          <a:xfrm>
            <a:off x="7803150" y="1889725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5"/>
          <p:cNvSpPr/>
          <p:nvPr/>
        </p:nvSpPr>
        <p:spPr>
          <a:xfrm>
            <a:off x="-691700" y="4604000"/>
            <a:ext cx="2496000" cy="103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240;p35">
            <a:extLst>
              <a:ext uri="{FF2B5EF4-FFF2-40B4-BE49-F238E27FC236}">
                <a16:creationId xmlns:a16="http://schemas.microsoft.com/office/drawing/2014/main" id="{EA6B9643-8C83-0CBF-3400-3EC0695AC114}"/>
              </a:ext>
            </a:extLst>
          </p:cNvPr>
          <p:cNvCxnSpPr>
            <a:cxnSpLocks/>
          </p:cNvCxnSpPr>
          <p:nvPr/>
        </p:nvCxnSpPr>
        <p:spPr>
          <a:xfrm>
            <a:off x="4031700" y="1257300"/>
            <a:ext cx="0" cy="30708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238;p35">
            <a:extLst>
              <a:ext uri="{FF2B5EF4-FFF2-40B4-BE49-F238E27FC236}">
                <a16:creationId xmlns:a16="http://schemas.microsoft.com/office/drawing/2014/main" id="{27460D9B-0C10-BECC-E701-1DF92E3DC08C}"/>
              </a:ext>
            </a:extLst>
          </p:cNvPr>
          <p:cNvSpPr txBox="1">
            <a:spLocks/>
          </p:cNvSpPr>
          <p:nvPr/>
        </p:nvSpPr>
        <p:spPr>
          <a:xfrm>
            <a:off x="4239924" y="2148840"/>
            <a:ext cx="3693488" cy="2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7800" indent="-177800" algn="just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Gilda Display" panose="02020500000000000000" charset="0"/>
                <a:ea typeface="微軟正黑體" panose="020B0604030504040204" pitchFamily="34" charset="-120"/>
              </a:rPr>
              <a:t>輸入</a:t>
            </a:r>
            <a:r>
              <a:rPr lang="en-US" altLang="zh-TW" sz="2000" b="1" dirty="0">
                <a:latin typeface="Gilda Display" panose="02020500000000000000" charset="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當下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3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個道路方向的汽機車數量</a:t>
            </a:r>
          </a:p>
          <a:p>
            <a:pPr marL="177800" indent="-177800" algn="just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Gilda Display" panose="02020500000000000000" charset="0"/>
                <a:ea typeface="微軟正黑體" panose="020B0604030504040204" pitchFamily="34" charset="-120"/>
              </a:rPr>
              <a:t>輸出</a:t>
            </a:r>
            <a:r>
              <a:rPr lang="en-US" altLang="zh-TW" sz="2000" b="1" dirty="0">
                <a:latin typeface="Gilda Display" panose="02020500000000000000" charset="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綠燈維持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10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秒或紅燈</a:t>
            </a:r>
          </a:p>
          <a:p>
            <a:pPr marL="177800" indent="-177800" algn="just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Gilda Display" panose="02020500000000000000" charset="0"/>
                <a:ea typeface="微軟正黑體" panose="020B0604030504040204" pitchFamily="34" charset="-120"/>
              </a:rPr>
              <a:t>懲罰項</a:t>
            </a:r>
            <a:r>
              <a:rPr lang="en-US" altLang="zh-TW" sz="2000" b="1" dirty="0">
                <a:latin typeface="Gilda Display" panose="02020500000000000000" charset="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汽機車等待時間 </a:t>
            </a:r>
          </a:p>
          <a:p>
            <a:pPr marL="177800" indent="-177800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4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層隱藏層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每層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個神經元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latin typeface="Gilda Display" panose="02020500000000000000" charset="0"/>
              <a:ea typeface="微軟正黑體" panose="020B0604030504040204" pitchFamily="34" charset="-120"/>
            </a:endParaRPr>
          </a:p>
          <a:p>
            <a:pPr marL="177800" indent="-177800" algn="just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訓練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回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每回模擬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latin typeface="Gilda Display" panose="02020500000000000000" charset="0"/>
                <a:ea typeface="微軟正黑體" panose="020B0604030504040204" pitchFamily="34" charset="-120"/>
              </a:rPr>
              <a:t>小時，車流隨機決定</a:t>
            </a:r>
            <a:r>
              <a:rPr lang="en-US" altLang="zh-TW" sz="2000" dirty="0">
                <a:latin typeface="Gilda Display" panose="02020500000000000000" charset="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209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7354425" y="-151825"/>
            <a:ext cx="2292900" cy="353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264500" y="1938350"/>
            <a:ext cx="2966100" cy="13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訓練成果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1270774" y="981100"/>
            <a:ext cx="1184100" cy="6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1"/>
          </p:nvPr>
        </p:nvSpPr>
        <p:spPr>
          <a:xfrm>
            <a:off x="1264492" y="3504663"/>
            <a:ext cx="2976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30" name="Google Shape;230;p34"/>
          <p:cNvCxnSpPr/>
          <p:nvPr/>
        </p:nvCxnSpPr>
        <p:spPr>
          <a:xfrm>
            <a:off x="1100850" y="967938"/>
            <a:ext cx="0" cy="302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BF3AA7F5-B749-7C3E-0FC3-2AD21666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58" y="905434"/>
            <a:ext cx="3332632" cy="33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3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Regular Management Meeting by Slidesgo">
  <a:themeElements>
    <a:clrScheme name="Simple Light">
      <a:dk1>
        <a:srgbClr val="000000"/>
      </a:dk1>
      <a:lt1>
        <a:srgbClr val="F4F4F9"/>
      </a:lt1>
      <a:dk2>
        <a:srgbClr val="2F4550"/>
      </a:dk2>
      <a:lt2>
        <a:srgbClr val="586F7C"/>
      </a:lt2>
      <a:accent1>
        <a:srgbClr val="B8DB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429</Words>
  <Application>Microsoft Office PowerPoint</Application>
  <PresentationFormat>如螢幕大小 (16:9)</PresentationFormat>
  <Paragraphs>96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Wingdings</vt:lpstr>
      <vt:lpstr>Arial</vt:lpstr>
      <vt:lpstr>Times New Roman</vt:lpstr>
      <vt:lpstr>Playfair Display Medium</vt:lpstr>
      <vt:lpstr>Gilda Display</vt:lpstr>
      <vt:lpstr>Anaheim</vt:lpstr>
      <vt:lpstr>微軟正黑體</vt:lpstr>
      <vt:lpstr>DM Sans</vt:lpstr>
      <vt:lpstr>Nunito Light</vt:lpstr>
      <vt:lpstr>Regular Management Meeting by Slidesgo</vt:lpstr>
      <vt:lpstr>基於車流模式分析之智慧型紅綠燈</vt:lpstr>
      <vt:lpstr>目錄</vt:lpstr>
      <vt:lpstr>動機</vt:lpstr>
      <vt:lpstr>動機</vt:lpstr>
      <vt:lpstr>我們如何解決?</vt:lpstr>
      <vt:lpstr>系統架構</vt:lpstr>
      <vt:lpstr>PowerPoint 簡報</vt:lpstr>
      <vt:lpstr>模型訓練</vt:lpstr>
      <vt:lpstr>訓練成果</vt:lpstr>
      <vt:lpstr>道路資訊</vt:lpstr>
      <vt:lpstr>模擬器畫面</vt:lpstr>
      <vt:lpstr>訓練成果</vt:lpstr>
      <vt:lpstr>訓練成果</vt:lpstr>
      <vt:lpstr>Demo影片</vt:lpstr>
      <vt:lpstr>結論</vt:lpstr>
      <vt:lpstr>結論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Management Meeting</dc:title>
  <cp:lastModifiedBy>岱樺 江</cp:lastModifiedBy>
  <cp:revision>43</cp:revision>
  <dcterms:modified xsi:type="dcterms:W3CDTF">2023-04-14T11:46:24Z</dcterms:modified>
</cp:coreProperties>
</file>